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104FA"/>
    <a:srgbClr val="03A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0CB16-1969-42C8-ADA0-E521308251EB}" type="datetimeFigureOut">
              <a:rPr lang="fr-FR" smtClean="0"/>
              <a:pPr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0DCA-E764-4633-8F3F-1BFE14D11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2.jpe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837127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FF0066"/>
                </a:solidFill>
                <a:latin typeface="Arial Rounded MT Bold" pitchFamily="34" charset="0"/>
              </a:rPr>
              <a:t>Pumptrack</a:t>
            </a:r>
            <a:endParaRPr lang="fr-FR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\\serveur2012\Communication\SERVICE COMMUNICATION 2017\Citoyenneté\Conseils participatifs\Conseil des sages\Budget participatif\Charte graphique\Illustrations\arb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-12431"/>
            <a:ext cx="1071570" cy="1298291"/>
          </a:xfrm>
          <a:prstGeom prst="rect">
            <a:avLst/>
          </a:prstGeom>
          <a:noFill/>
        </p:spPr>
      </p:pic>
      <p:pic>
        <p:nvPicPr>
          <p:cNvPr id="1026" name="Picture 2" descr="\\serveur2012\Communication\SERVICE COMMUNICATION 2017\Citoyenneté\Conseils participatifs\Conseil des sages\Budget participatif\Charte graphique\Illustrations\aire de jeux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12" y="-214338"/>
            <a:ext cx="1857388" cy="1857388"/>
          </a:xfrm>
          <a:prstGeom prst="rect">
            <a:avLst/>
          </a:prstGeom>
          <a:noFill/>
        </p:spPr>
      </p:pic>
      <p:pic>
        <p:nvPicPr>
          <p:cNvPr id="1028" name="Picture 4" descr="\\serveur2012\Communication\SERVICE COMMUNICATION 2017\Citoyenneté\Conseils participatifs\Conseil des sages\Budget participatif\Charte graphique\Illustrations\banc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928670"/>
            <a:ext cx="428628" cy="286148"/>
          </a:xfrm>
          <a:prstGeom prst="rect">
            <a:avLst/>
          </a:prstGeom>
          <a:noFill/>
        </p:spPr>
      </p:pic>
      <p:pic>
        <p:nvPicPr>
          <p:cNvPr id="1029" name="Picture 5" descr="\\serveur2012\Communication\SERVICE COMMUNICATION 2017\Citoyenneté\Conseils participatifs\Conseil des sages\Budget participatif\Charte graphique\Illustrations\parking vél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1637" y="857232"/>
            <a:ext cx="802065" cy="409562"/>
          </a:xfrm>
          <a:prstGeom prst="rect">
            <a:avLst/>
          </a:prstGeom>
          <a:noFill/>
        </p:spPr>
      </p:pic>
      <p:pic>
        <p:nvPicPr>
          <p:cNvPr id="1030" name="Picture 6" descr="\\serveur2012\Communication\SERVICE COMMUNICATION 2017\Citoyenneté\Conseils participatifs\Conseil des sages\Budget participatif\Charte graphique\Illustrations\table de pique niqu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913246"/>
            <a:ext cx="428628" cy="301176"/>
          </a:xfrm>
          <a:prstGeom prst="rect">
            <a:avLst/>
          </a:prstGeom>
          <a:noFill/>
        </p:spPr>
      </p:pic>
      <p:pic>
        <p:nvPicPr>
          <p:cNvPr id="1031" name="Picture 7" descr="\\serveur2012\Communication\SERVICE COMMUNICATION 2017\Citoyenneté\Conseils participatifs\Conseil des sages\Budget participatif\Charte graphique\Illustrations\pin paraso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14290"/>
            <a:ext cx="871429" cy="1020784"/>
          </a:xfrm>
          <a:prstGeom prst="rect">
            <a:avLst/>
          </a:prstGeom>
          <a:noFill/>
        </p:spPr>
      </p:pic>
      <p:pic>
        <p:nvPicPr>
          <p:cNvPr id="1032" name="Picture 8" descr="\\serveur2012\Communication\SERVICE COMMUNICATION 2017\Citoyenneté\Conseils participatifs\Conseil des sages\Budget participatif\Charte graphique\Illustrations\pouss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6651"/>
            <a:ext cx="717321" cy="1262085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300D01-3524-3E0B-AAF9-E08C56BD88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12" y="1956816"/>
            <a:ext cx="4989576" cy="2944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"/>
            <a:ext cx="9144000" cy="148776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\\serveur2012\Communication\SERVICE COMMUNICATION 2017\Citoyenneté\Conseils participatifs\Conseil des sages\Budget participatif\Charte graphique\Illustrations\arb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-12431"/>
            <a:ext cx="1071570" cy="1298291"/>
          </a:xfrm>
          <a:prstGeom prst="rect">
            <a:avLst/>
          </a:prstGeom>
          <a:noFill/>
        </p:spPr>
      </p:pic>
      <p:pic>
        <p:nvPicPr>
          <p:cNvPr id="1026" name="Picture 2" descr="\\serveur2012\Communication\SERVICE COMMUNICATION 2017\Citoyenneté\Conseils participatifs\Conseil des sages\Budget participatif\Charte graphique\Illustrations\aire de jeux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12" y="-214338"/>
            <a:ext cx="1857388" cy="1857388"/>
          </a:xfrm>
          <a:prstGeom prst="rect">
            <a:avLst/>
          </a:prstGeom>
          <a:noFill/>
        </p:spPr>
      </p:pic>
      <p:pic>
        <p:nvPicPr>
          <p:cNvPr id="1028" name="Picture 4" descr="\\serveur2012\Communication\SERVICE COMMUNICATION 2017\Citoyenneté\Conseils participatifs\Conseil des sages\Budget participatif\Charte graphique\Illustrations\banc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928670"/>
            <a:ext cx="428628" cy="286148"/>
          </a:xfrm>
          <a:prstGeom prst="rect">
            <a:avLst/>
          </a:prstGeom>
          <a:noFill/>
        </p:spPr>
      </p:pic>
      <p:pic>
        <p:nvPicPr>
          <p:cNvPr id="1029" name="Picture 5" descr="\\serveur2012\Communication\SERVICE COMMUNICATION 2017\Citoyenneté\Conseils participatifs\Conseil des sages\Budget participatif\Charte graphique\Illustrations\parking vél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1637" y="857232"/>
            <a:ext cx="802065" cy="409562"/>
          </a:xfrm>
          <a:prstGeom prst="rect">
            <a:avLst/>
          </a:prstGeom>
          <a:noFill/>
        </p:spPr>
      </p:pic>
      <p:pic>
        <p:nvPicPr>
          <p:cNvPr id="1030" name="Picture 6" descr="\\serveur2012\Communication\SERVICE COMMUNICATION 2017\Citoyenneté\Conseils participatifs\Conseil des sages\Budget participatif\Charte graphique\Illustrations\table de pique niqu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913246"/>
            <a:ext cx="428628" cy="301176"/>
          </a:xfrm>
          <a:prstGeom prst="rect">
            <a:avLst/>
          </a:prstGeom>
          <a:noFill/>
        </p:spPr>
      </p:pic>
      <p:pic>
        <p:nvPicPr>
          <p:cNvPr id="1031" name="Picture 7" descr="\\serveur2012\Communication\SERVICE COMMUNICATION 2017\Citoyenneté\Conseils participatifs\Conseil des sages\Budget participatif\Charte graphique\Illustrations\pin paraso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65076"/>
            <a:ext cx="871429" cy="1020784"/>
          </a:xfrm>
          <a:prstGeom prst="rect">
            <a:avLst/>
          </a:prstGeom>
          <a:noFill/>
        </p:spPr>
      </p:pic>
      <p:pic>
        <p:nvPicPr>
          <p:cNvPr id="1032" name="Picture 8" descr="\\serveur2012\Communication\SERVICE COMMUNICATION 2017\Citoyenneté\Conseils participatifs\Conseil des sages\Budget participatif\Charte graphique\Illustrations\pouss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6651"/>
            <a:ext cx="717321" cy="1262085"/>
          </a:xfrm>
          <a:prstGeom prst="rect">
            <a:avLst/>
          </a:prstGeom>
          <a:noFill/>
        </p:spPr>
      </p:pic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941781"/>
          </a:xfrm>
        </p:spPr>
        <p:txBody>
          <a:bodyPr>
            <a:normAutofit fontScale="90000"/>
          </a:bodyPr>
          <a:lstStyle/>
          <a:p>
            <a:pPr marL="0" lvl="0" indent="0" algn="l">
              <a:spcBef>
                <a:spcPts val="638"/>
              </a:spcBef>
            </a:pPr>
            <a:r>
              <a:rPr lang="fr-FR" dirty="0"/>
              <a:t>1. État des lieux</a:t>
            </a:r>
            <a:br>
              <a:rPr lang="fr-FR" dirty="0"/>
            </a:br>
            <a:r>
              <a:rPr lang="fr-FR" dirty="0"/>
              <a:t>2. Objectif(s) du projet</a:t>
            </a:r>
            <a:br>
              <a:rPr lang="fr-FR" dirty="0"/>
            </a:br>
            <a:r>
              <a:rPr lang="fr-FR" dirty="0"/>
              <a:t>3. Description du projet</a:t>
            </a:r>
            <a:br>
              <a:rPr lang="fr-FR" dirty="0"/>
            </a:br>
            <a:r>
              <a:rPr lang="fr-FR" dirty="0"/>
              <a:t>4. Expériences similaires</a:t>
            </a:r>
            <a:br>
              <a:rPr lang="fr-FR" dirty="0"/>
            </a:br>
            <a:r>
              <a:rPr lang="fr-FR" dirty="0"/>
              <a:t>5. Impact(s) du projet</a:t>
            </a:r>
            <a:br>
              <a:rPr lang="fr-FR" dirty="0"/>
            </a:b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57224" y="78579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 Rounded MT Bold" pitchFamily="34" charset="0"/>
              </a:rPr>
              <a:t>PLAN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B44E1D8-144F-AFF3-D844-DD1002BAB3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48" y="5696154"/>
            <a:ext cx="1525154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\\serveur2012\Communication\SERVICE COMMUNICATION 2017\Citoyenneté\Conseils participatifs\Conseil des sages\Budget participatif\Charte graphique\Illustrations\arb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-12431"/>
            <a:ext cx="1071570" cy="1298291"/>
          </a:xfrm>
          <a:prstGeom prst="rect">
            <a:avLst/>
          </a:prstGeom>
          <a:noFill/>
        </p:spPr>
      </p:pic>
      <p:pic>
        <p:nvPicPr>
          <p:cNvPr id="1026" name="Picture 2" descr="\\serveur2012\Communication\SERVICE COMMUNICATION 2017\Citoyenneté\Conseils participatifs\Conseil des sages\Budget participatif\Charte graphique\Illustrations\aire de jeux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12" y="-214338"/>
            <a:ext cx="1857388" cy="1857388"/>
          </a:xfrm>
          <a:prstGeom prst="rect">
            <a:avLst/>
          </a:prstGeom>
          <a:noFill/>
        </p:spPr>
      </p:pic>
      <p:pic>
        <p:nvPicPr>
          <p:cNvPr id="1028" name="Picture 4" descr="\\serveur2012\Communication\SERVICE COMMUNICATION 2017\Citoyenneté\Conseils participatifs\Conseil des sages\Budget participatif\Charte graphique\Illustrations\banc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928670"/>
            <a:ext cx="428628" cy="286148"/>
          </a:xfrm>
          <a:prstGeom prst="rect">
            <a:avLst/>
          </a:prstGeom>
          <a:noFill/>
        </p:spPr>
      </p:pic>
      <p:pic>
        <p:nvPicPr>
          <p:cNvPr id="1029" name="Picture 5" descr="\\serveur2012\Communication\SERVICE COMMUNICATION 2017\Citoyenneté\Conseils participatifs\Conseil des sages\Budget participatif\Charte graphique\Illustrations\parking vél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1637" y="857232"/>
            <a:ext cx="802065" cy="409562"/>
          </a:xfrm>
          <a:prstGeom prst="rect">
            <a:avLst/>
          </a:prstGeom>
          <a:noFill/>
        </p:spPr>
      </p:pic>
      <p:pic>
        <p:nvPicPr>
          <p:cNvPr id="1030" name="Picture 6" descr="\\serveur2012\Communication\SERVICE COMMUNICATION 2017\Citoyenneté\Conseils participatifs\Conseil des sages\Budget participatif\Charte graphique\Illustrations\table de pique niqu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913246"/>
            <a:ext cx="428628" cy="301176"/>
          </a:xfrm>
          <a:prstGeom prst="rect">
            <a:avLst/>
          </a:prstGeom>
          <a:noFill/>
        </p:spPr>
      </p:pic>
      <p:pic>
        <p:nvPicPr>
          <p:cNvPr id="1031" name="Picture 7" descr="\\serveur2012\Communication\SERVICE COMMUNICATION 2017\Citoyenneté\Conseils participatifs\Conseil des sages\Budget participatif\Charte graphique\Illustrations\pin paraso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65076"/>
            <a:ext cx="871429" cy="1020784"/>
          </a:xfrm>
          <a:prstGeom prst="rect">
            <a:avLst/>
          </a:prstGeom>
          <a:noFill/>
        </p:spPr>
      </p:pic>
      <p:pic>
        <p:nvPicPr>
          <p:cNvPr id="1032" name="Picture 8" descr="\\serveur2012\Communication\SERVICE COMMUNICATION 2017\Citoyenneté\Conseils participatifs\Conseil des sages\Budget participatif\Charte graphique\Illustrations\pouss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6651"/>
            <a:ext cx="717321" cy="1262085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57224" y="78579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 Rounded MT Bold" pitchFamily="34" charset="0"/>
              </a:rPr>
              <a:t>ÉTAT DES LIEUX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A2C5AD3-B133-4063-092C-57524927FE31}"/>
              </a:ext>
            </a:extLst>
          </p:cNvPr>
          <p:cNvSpPr txBox="1"/>
          <p:nvPr/>
        </p:nvSpPr>
        <p:spPr>
          <a:xfrm>
            <a:off x="370738" y="1683650"/>
            <a:ext cx="856895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• Aucun lieu aménagé actuellement sur Fonsorbes (ou à proximité) pour les sports de glisse (vélos, trottinettes, rollers, skateboards, draisiennes…), malgré la grande demande. </a:t>
            </a:r>
          </a:p>
          <a:p>
            <a:endParaRPr lang="fr-FR" sz="2000" dirty="0"/>
          </a:p>
          <a:p>
            <a:r>
              <a:rPr lang="fr-FR" sz="3200" dirty="0"/>
              <a:t>• L’installation d’une </a:t>
            </a:r>
            <a:r>
              <a:rPr lang="fr-FR" sz="3200" dirty="0" err="1"/>
              <a:t>pumptrack</a:t>
            </a:r>
            <a:r>
              <a:rPr lang="fr-FR" sz="3200" dirty="0"/>
              <a:t> sur la commune de Fonsorbes permettrait d’élargir les activités sportives proposées et de répondre à la demande.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530332-8180-061C-D193-9B15C37CBF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48" y="5696154"/>
            <a:ext cx="1525154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erveur2012\Communication\SERVICE COMMUNICATION 2017\Citoyenneté\Conseils participatifs\Conseil des sages\Budget participatif\Charte graphique\Illustrations\banc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928670"/>
            <a:ext cx="428628" cy="286148"/>
          </a:xfrm>
          <a:prstGeom prst="rect">
            <a:avLst/>
          </a:prstGeom>
          <a:noFill/>
        </p:spPr>
      </p:pic>
      <p:pic>
        <p:nvPicPr>
          <p:cNvPr id="1030" name="Picture 6" descr="\\serveur2012\Communication\SERVICE COMMUNICATION 2017\Citoyenneté\Conseils participatifs\Conseil des sages\Budget participatif\Charte graphique\Illustrations\table de pique niq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913246"/>
            <a:ext cx="428628" cy="301176"/>
          </a:xfrm>
          <a:prstGeom prst="rect">
            <a:avLst/>
          </a:prstGeom>
          <a:noFill/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C53CB1E-95AB-FF4C-DE1E-8BDCFDA145AC}"/>
              </a:ext>
            </a:extLst>
          </p:cNvPr>
          <p:cNvGrpSpPr/>
          <p:nvPr/>
        </p:nvGrpSpPr>
        <p:grpSpPr>
          <a:xfrm>
            <a:off x="0" y="-214338"/>
            <a:ext cx="9144000" cy="1857388"/>
            <a:chOff x="0" y="-214338"/>
            <a:chExt cx="9144000" cy="1857388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1428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7" name="Picture 3" descr="\\serveur2012\Communication\SERVICE COMMUNICATION 2017\Citoyenneté\Conseils participatifs\Conseil des sages\Budget participatif\Charte graphique\Illustrations\arbr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-12431"/>
              <a:ext cx="1071570" cy="1298291"/>
            </a:xfrm>
            <a:prstGeom prst="rect">
              <a:avLst/>
            </a:prstGeom>
            <a:noFill/>
          </p:spPr>
        </p:pic>
        <p:pic>
          <p:nvPicPr>
            <p:cNvPr id="1026" name="Picture 2" descr="\\serveur2012\Communication\SERVICE COMMUNICATION 2017\Citoyenneté\Conseils participatifs\Conseil des sages\Budget participatif\Charte graphique\Illustrations\aire de jeux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86612" y="-214338"/>
              <a:ext cx="1857388" cy="1857388"/>
            </a:xfrm>
            <a:prstGeom prst="rect">
              <a:avLst/>
            </a:prstGeom>
            <a:noFill/>
          </p:spPr>
        </p:pic>
        <p:pic>
          <p:nvPicPr>
            <p:cNvPr id="1029" name="Picture 5" descr="\\serveur2012\Communication\SERVICE COMMUNICATION 2017\Citoyenneté\Conseils participatifs\Conseil des sages\Budget participatif\Charte graphique\Illustrations\parking vélo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41637" y="857232"/>
              <a:ext cx="802065" cy="409562"/>
            </a:xfrm>
            <a:prstGeom prst="rect">
              <a:avLst/>
            </a:prstGeom>
            <a:noFill/>
          </p:spPr>
        </p:pic>
        <p:pic>
          <p:nvPicPr>
            <p:cNvPr id="1031" name="Picture 7" descr="\\serveur2012\Communication\SERVICE COMMUNICATION 2017\Citoyenneté\Conseils participatifs\Conseil des sages\Budget participatif\Charte graphique\Illustrations\pin parasol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3579" y="265076"/>
              <a:ext cx="871429" cy="1020784"/>
            </a:xfrm>
            <a:prstGeom prst="rect">
              <a:avLst/>
            </a:prstGeom>
            <a:noFill/>
          </p:spPr>
        </p:pic>
        <p:pic>
          <p:nvPicPr>
            <p:cNvPr id="1032" name="Picture 8" descr="\\serveur2012\Communication\SERVICE COMMUNICATION 2017\Citoyenneté\Conseils participatifs\Conseil des sages\Budget participatif\Charte graphique\Illustrations\poussin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66651"/>
              <a:ext cx="717321" cy="1262085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571457" y="857232"/>
              <a:ext cx="41434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 dirty="0">
                  <a:solidFill>
                    <a:schemeClr val="bg1"/>
                  </a:solidFill>
                  <a:latin typeface="Arial Rounded MT Bold" pitchFamily="34" charset="0"/>
                </a:rPr>
                <a:t>OBJECTIFS DU PROJET</a:t>
              </a:r>
            </a:p>
          </p:txBody>
        </p:sp>
      </p:grpSp>
      <p:sp>
        <p:nvSpPr>
          <p:cNvPr id="12" name="Content Placeholder 7"/>
          <p:cNvSpPr txBox="1">
            <a:spLocks/>
          </p:cNvSpPr>
          <p:nvPr/>
        </p:nvSpPr>
        <p:spPr>
          <a:xfrm>
            <a:off x="317164" y="2076906"/>
            <a:ext cx="8229600" cy="316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lang="fr-FR" dirty="0"/>
              <a:t>• Proposer un espace de jeux accessible à tous pour se dépenser, se retrouver, favoriser le partage et la rencontre. </a:t>
            </a:r>
            <a:endParaRPr lang="fr-FR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lang="fr-FR" dirty="0"/>
              <a:t>• Fédérer les habitants autour d’une activité saine et ludique.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lang="fr-FR" dirty="0"/>
              <a:t>• Espace disponible pour les scolaires (ateliers vélos)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icrosoft YaHei" pitchFamily="2"/>
              <a:cs typeface="Mangal" pitchFamily="2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E71BE4C-85B7-EF36-73B9-8330A5A44A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48" y="5696154"/>
            <a:ext cx="1525154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16CC08E-BEFE-2056-159F-D7F087CCD5DE}"/>
              </a:ext>
            </a:extLst>
          </p:cNvPr>
          <p:cNvGrpSpPr/>
          <p:nvPr/>
        </p:nvGrpSpPr>
        <p:grpSpPr>
          <a:xfrm>
            <a:off x="0" y="-214338"/>
            <a:ext cx="9144000" cy="1857388"/>
            <a:chOff x="0" y="-214338"/>
            <a:chExt cx="9144000" cy="185738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788B39-972D-E3F4-195F-ED74621C6BEB}"/>
                </a:ext>
              </a:extLst>
            </p:cNvPr>
            <p:cNvSpPr/>
            <p:nvPr/>
          </p:nvSpPr>
          <p:spPr>
            <a:xfrm>
              <a:off x="0" y="0"/>
              <a:ext cx="9144000" cy="1428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3" descr="\\serveur2012\Communication\SERVICE COMMUNICATION 2017\Citoyenneté\Conseils participatifs\Conseil des sages\Budget participatif\Charte graphique\Illustrations\arbre.jpg">
              <a:extLst>
                <a:ext uri="{FF2B5EF4-FFF2-40B4-BE49-F238E27FC236}">
                  <a16:creationId xmlns:a16="http://schemas.microsoft.com/office/drawing/2014/main" id="{BC2689DF-4682-7A70-1F3A-A0FECED56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-12431"/>
              <a:ext cx="1071570" cy="1298291"/>
            </a:xfrm>
            <a:prstGeom prst="rect">
              <a:avLst/>
            </a:prstGeom>
            <a:noFill/>
          </p:spPr>
        </p:pic>
        <p:pic>
          <p:nvPicPr>
            <p:cNvPr id="5" name="Picture 2" descr="\\serveur2012\Communication\SERVICE COMMUNICATION 2017\Citoyenneté\Conseils participatifs\Conseil des sages\Budget participatif\Charte graphique\Illustrations\aire de jeux.jpg">
              <a:extLst>
                <a:ext uri="{FF2B5EF4-FFF2-40B4-BE49-F238E27FC236}">
                  <a16:creationId xmlns:a16="http://schemas.microsoft.com/office/drawing/2014/main" id="{6DB7024B-4A3B-8284-D357-05F37B2F4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86612" y="-214338"/>
              <a:ext cx="1857388" cy="1857388"/>
            </a:xfrm>
            <a:prstGeom prst="rect">
              <a:avLst/>
            </a:prstGeom>
            <a:noFill/>
          </p:spPr>
        </p:pic>
        <p:pic>
          <p:nvPicPr>
            <p:cNvPr id="6" name="Picture 5" descr="\\serveur2012\Communication\SERVICE COMMUNICATION 2017\Citoyenneté\Conseils participatifs\Conseil des sages\Budget participatif\Charte graphique\Illustrations\parking vélo.jpg">
              <a:extLst>
                <a:ext uri="{FF2B5EF4-FFF2-40B4-BE49-F238E27FC236}">
                  <a16:creationId xmlns:a16="http://schemas.microsoft.com/office/drawing/2014/main" id="{E643D993-6C10-C7DC-3189-930002135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41637" y="857232"/>
              <a:ext cx="802065" cy="409562"/>
            </a:xfrm>
            <a:prstGeom prst="rect">
              <a:avLst/>
            </a:prstGeom>
            <a:noFill/>
          </p:spPr>
        </p:pic>
        <p:pic>
          <p:nvPicPr>
            <p:cNvPr id="7" name="Picture 7" descr="\\serveur2012\Communication\SERVICE COMMUNICATION 2017\Citoyenneté\Conseils participatifs\Conseil des sages\Budget participatif\Charte graphique\Illustrations\pin parasol.jpg">
              <a:extLst>
                <a:ext uri="{FF2B5EF4-FFF2-40B4-BE49-F238E27FC236}">
                  <a16:creationId xmlns:a16="http://schemas.microsoft.com/office/drawing/2014/main" id="{F9332C41-01E2-8902-50EE-23D18E09D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3579" y="265076"/>
              <a:ext cx="871429" cy="1020784"/>
            </a:xfrm>
            <a:prstGeom prst="rect">
              <a:avLst/>
            </a:prstGeom>
            <a:noFill/>
          </p:spPr>
        </p:pic>
        <p:pic>
          <p:nvPicPr>
            <p:cNvPr id="8" name="Picture 8" descr="\\serveur2012\Communication\SERVICE COMMUNICATION 2017\Citoyenneté\Conseils participatifs\Conseil des sages\Budget participatif\Charte graphique\Illustrations\poussin.jpg">
              <a:extLst>
                <a:ext uri="{FF2B5EF4-FFF2-40B4-BE49-F238E27FC236}">
                  <a16:creationId xmlns:a16="http://schemas.microsoft.com/office/drawing/2014/main" id="{E187B59C-2C0F-E401-292E-F571EF4E4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66651"/>
              <a:ext cx="717321" cy="1262085"/>
            </a:xfrm>
            <a:prstGeom prst="rect">
              <a:avLst/>
            </a:prstGeom>
            <a:noFill/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6FD11F1-2441-890E-6F94-C13890B01417}"/>
                </a:ext>
              </a:extLst>
            </p:cNvPr>
            <p:cNvSpPr txBox="1"/>
            <p:nvPr/>
          </p:nvSpPr>
          <p:spPr>
            <a:xfrm>
              <a:off x="571457" y="857232"/>
              <a:ext cx="41434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 dirty="0">
                  <a:solidFill>
                    <a:schemeClr val="bg1"/>
                  </a:solidFill>
                  <a:latin typeface="Arial Rounded MT Bold" pitchFamily="34" charset="0"/>
                </a:rPr>
                <a:t>DESCRIPTIF DU PROJET</a:t>
              </a:r>
            </a:p>
          </p:txBody>
        </p:sp>
        <p:pic>
          <p:nvPicPr>
            <p:cNvPr id="12" name="Picture 3" descr="\\serveur2012\Communication\SERVICE COMMUNICATION 2017\Citoyenneté\Conseils participatifs\Conseil des sages\Budget participatif\Charte graphique\Illustrations\arbre.jpg">
              <a:extLst>
                <a:ext uri="{FF2B5EF4-FFF2-40B4-BE49-F238E27FC236}">
                  <a16:creationId xmlns:a16="http://schemas.microsoft.com/office/drawing/2014/main" id="{CA91EF95-B5CA-5624-FBA2-7058DC95E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16216" y="0"/>
              <a:ext cx="1071570" cy="1298291"/>
            </a:xfrm>
            <a:prstGeom prst="rect">
              <a:avLst/>
            </a:prstGeom>
            <a:noFill/>
          </p:spPr>
        </p:pic>
        <p:pic>
          <p:nvPicPr>
            <p:cNvPr id="13" name="Picture 5" descr="\\serveur2012\Communication\SERVICE COMMUNICATION 2017\Citoyenneté\Conseils participatifs\Conseil des sages\Budget participatif\Charte graphique\Illustrations\parking vélo.jpg">
              <a:extLst>
                <a:ext uri="{FF2B5EF4-FFF2-40B4-BE49-F238E27FC236}">
                  <a16:creationId xmlns:a16="http://schemas.microsoft.com/office/drawing/2014/main" id="{CD927632-79D9-4488-6EEA-675F2C740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027" y="869663"/>
              <a:ext cx="802065" cy="409562"/>
            </a:xfrm>
            <a:prstGeom prst="rect">
              <a:avLst/>
            </a:prstGeom>
            <a:noFill/>
          </p:spPr>
        </p:pic>
        <p:pic>
          <p:nvPicPr>
            <p:cNvPr id="14" name="Picture 7" descr="\\serveur2012\Communication\SERVICE COMMUNICATION 2017\Citoyenneté\Conseils participatifs\Conseil des sages\Budget participatif\Charte graphique\Illustrations\pin parasol.jpg">
              <a:extLst>
                <a:ext uri="{FF2B5EF4-FFF2-40B4-BE49-F238E27FC236}">
                  <a16:creationId xmlns:a16="http://schemas.microsoft.com/office/drawing/2014/main" id="{DF32CBBD-34F0-7167-0839-CFD9E4C6B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8969" y="277507"/>
              <a:ext cx="871429" cy="1020784"/>
            </a:xfrm>
            <a:prstGeom prst="rect">
              <a:avLst/>
            </a:prstGeom>
            <a:noFill/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1D19CBB-89C2-37BE-8AD4-FD32AC5F9405}"/>
                </a:ext>
              </a:extLst>
            </p:cNvPr>
            <p:cNvSpPr txBox="1"/>
            <p:nvPr/>
          </p:nvSpPr>
          <p:spPr>
            <a:xfrm>
              <a:off x="586847" y="869663"/>
              <a:ext cx="41434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 dirty="0">
                  <a:solidFill>
                    <a:schemeClr val="bg1"/>
                  </a:solidFill>
                  <a:latin typeface="Arial Rounded MT Bold" pitchFamily="34" charset="0"/>
                </a:rPr>
                <a:t>DESCRIPTIF DU PROJET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19B029EF-361F-1E4B-1FE4-D040BAFCBFF0}"/>
              </a:ext>
            </a:extLst>
          </p:cNvPr>
          <p:cNvSpPr txBox="1"/>
          <p:nvPr/>
        </p:nvSpPr>
        <p:spPr>
          <a:xfrm>
            <a:off x="251520" y="1550936"/>
            <a:ext cx="871296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• Installation d’une </a:t>
            </a:r>
            <a:r>
              <a:rPr lang="fr-FR" sz="3200" dirty="0" err="1"/>
              <a:t>pumptrack</a:t>
            </a:r>
            <a:r>
              <a:rPr lang="fr-FR" sz="3200" dirty="0"/>
              <a:t> sur le parc de </a:t>
            </a:r>
            <a:r>
              <a:rPr lang="fr-FR" sz="3200" dirty="0" err="1"/>
              <a:t>Cantelauze</a:t>
            </a:r>
            <a:r>
              <a:rPr lang="fr-FR" sz="3200" dirty="0"/>
              <a:t> derrière l’école élémentaire.</a:t>
            </a:r>
          </a:p>
          <a:p>
            <a:endParaRPr lang="fr-FR" sz="3200" dirty="0"/>
          </a:p>
          <a:p>
            <a:r>
              <a:rPr lang="fr-FR" sz="3200" dirty="0"/>
              <a:t>• Contrairement à un skate-park, plutôt destiné aux adolescents maîtrisant bien le skate-board ou la trottinette, la </a:t>
            </a:r>
            <a:r>
              <a:rPr lang="fr-FR" sz="3200" dirty="0" err="1"/>
              <a:t>pumptrack</a:t>
            </a:r>
            <a:r>
              <a:rPr lang="fr-FR" sz="3200" dirty="0"/>
              <a:t> est adaptée à tout âge, niveau et sport (skate-boards, rollers, trottinettes, vélos, draisiennes…).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86548C5-BBCF-4D80-D619-B3693ABF0C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48" y="5696154"/>
            <a:ext cx="152515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7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BDA928B-C51A-31A7-0922-CF4302168D73}"/>
              </a:ext>
            </a:extLst>
          </p:cNvPr>
          <p:cNvGrpSpPr/>
          <p:nvPr/>
        </p:nvGrpSpPr>
        <p:grpSpPr>
          <a:xfrm>
            <a:off x="0" y="-214338"/>
            <a:ext cx="9144000" cy="1857388"/>
            <a:chOff x="0" y="-214338"/>
            <a:chExt cx="9144000" cy="185738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8F691B-1EDC-5E91-CFF8-EE0E86739007}"/>
                </a:ext>
              </a:extLst>
            </p:cNvPr>
            <p:cNvSpPr/>
            <p:nvPr/>
          </p:nvSpPr>
          <p:spPr>
            <a:xfrm>
              <a:off x="0" y="0"/>
              <a:ext cx="9144000" cy="1428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3" descr="\\serveur2012\Communication\SERVICE COMMUNICATION 2017\Citoyenneté\Conseils participatifs\Conseil des sages\Budget participatif\Charte graphique\Illustrations\arbre.jpg">
              <a:extLst>
                <a:ext uri="{FF2B5EF4-FFF2-40B4-BE49-F238E27FC236}">
                  <a16:creationId xmlns:a16="http://schemas.microsoft.com/office/drawing/2014/main" id="{30128BAF-F099-B081-EBD1-BD7496978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-12431"/>
              <a:ext cx="1071570" cy="1298291"/>
            </a:xfrm>
            <a:prstGeom prst="rect">
              <a:avLst/>
            </a:prstGeom>
            <a:noFill/>
          </p:spPr>
        </p:pic>
        <p:pic>
          <p:nvPicPr>
            <p:cNvPr id="5" name="Picture 2" descr="\\serveur2012\Communication\SERVICE COMMUNICATION 2017\Citoyenneté\Conseils participatifs\Conseil des sages\Budget participatif\Charte graphique\Illustrations\aire de jeux.jpg">
              <a:extLst>
                <a:ext uri="{FF2B5EF4-FFF2-40B4-BE49-F238E27FC236}">
                  <a16:creationId xmlns:a16="http://schemas.microsoft.com/office/drawing/2014/main" id="{73EB0481-70BF-BCF1-CAC8-19E153A79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86612" y="-214338"/>
              <a:ext cx="1857388" cy="1857388"/>
            </a:xfrm>
            <a:prstGeom prst="rect">
              <a:avLst/>
            </a:prstGeom>
            <a:noFill/>
          </p:spPr>
        </p:pic>
        <p:pic>
          <p:nvPicPr>
            <p:cNvPr id="6" name="Picture 5" descr="\\serveur2012\Communication\SERVICE COMMUNICATION 2017\Citoyenneté\Conseils participatifs\Conseil des sages\Budget participatif\Charte graphique\Illustrations\parking vélo.jpg">
              <a:extLst>
                <a:ext uri="{FF2B5EF4-FFF2-40B4-BE49-F238E27FC236}">
                  <a16:creationId xmlns:a16="http://schemas.microsoft.com/office/drawing/2014/main" id="{E3536607-5EAB-1884-E923-8D7A68AFB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41637" y="857232"/>
              <a:ext cx="802065" cy="409562"/>
            </a:xfrm>
            <a:prstGeom prst="rect">
              <a:avLst/>
            </a:prstGeom>
            <a:noFill/>
          </p:spPr>
        </p:pic>
        <p:pic>
          <p:nvPicPr>
            <p:cNvPr id="7" name="Picture 7" descr="\\serveur2012\Communication\SERVICE COMMUNICATION 2017\Citoyenneté\Conseils participatifs\Conseil des sages\Budget participatif\Charte graphique\Illustrations\pin parasol.jpg">
              <a:extLst>
                <a:ext uri="{FF2B5EF4-FFF2-40B4-BE49-F238E27FC236}">
                  <a16:creationId xmlns:a16="http://schemas.microsoft.com/office/drawing/2014/main" id="{989D3116-3478-EF81-50D1-918A5A1A5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3579" y="265076"/>
              <a:ext cx="871429" cy="1020784"/>
            </a:xfrm>
            <a:prstGeom prst="rect">
              <a:avLst/>
            </a:prstGeom>
            <a:noFill/>
          </p:spPr>
        </p:pic>
        <p:pic>
          <p:nvPicPr>
            <p:cNvPr id="8" name="Picture 8" descr="\\serveur2012\Communication\SERVICE COMMUNICATION 2017\Citoyenneté\Conseils participatifs\Conseil des sages\Budget participatif\Charte graphique\Illustrations\poussin.jpg">
              <a:extLst>
                <a:ext uri="{FF2B5EF4-FFF2-40B4-BE49-F238E27FC236}">
                  <a16:creationId xmlns:a16="http://schemas.microsoft.com/office/drawing/2014/main" id="{A986C735-0A11-D845-230B-7F952775D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66651"/>
              <a:ext cx="717321" cy="1262085"/>
            </a:xfrm>
            <a:prstGeom prst="rect">
              <a:avLst/>
            </a:prstGeom>
            <a:noFill/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EE08910-7D1E-2CF5-7F33-8AABB4BEEE80}"/>
                </a:ext>
              </a:extLst>
            </p:cNvPr>
            <p:cNvSpPr txBox="1"/>
            <p:nvPr/>
          </p:nvSpPr>
          <p:spPr>
            <a:xfrm>
              <a:off x="571457" y="857232"/>
              <a:ext cx="41434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 dirty="0">
                  <a:solidFill>
                    <a:schemeClr val="bg1"/>
                  </a:solidFill>
                  <a:latin typeface="Arial Rounded MT Bold" pitchFamily="34" charset="0"/>
                </a:rPr>
                <a:t>DESCRIPTIF DU PROJET</a:t>
              </a:r>
            </a:p>
          </p:txBody>
        </p:sp>
        <p:pic>
          <p:nvPicPr>
            <p:cNvPr id="10" name="Picture 3" descr="\\serveur2012\Communication\SERVICE COMMUNICATION 2017\Citoyenneté\Conseils participatifs\Conseil des sages\Budget participatif\Charte graphique\Illustrations\arbre.jpg">
              <a:extLst>
                <a:ext uri="{FF2B5EF4-FFF2-40B4-BE49-F238E27FC236}">
                  <a16:creationId xmlns:a16="http://schemas.microsoft.com/office/drawing/2014/main" id="{5EA834EF-2D23-6346-9838-73D6B2E79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16216" y="0"/>
              <a:ext cx="1071570" cy="1298291"/>
            </a:xfrm>
            <a:prstGeom prst="rect">
              <a:avLst/>
            </a:prstGeom>
            <a:noFill/>
          </p:spPr>
        </p:pic>
        <p:pic>
          <p:nvPicPr>
            <p:cNvPr id="11" name="Picture 5" descr="\\serveur2012\Communication\SERVICE COMMUNICATION 2017\Citoyenneté\Conseils participatifs\Conseil des sages\Budget participatif\Charte graphique\Illustrations\parking vélo.jpg">
              <a:extLst>
                <a:ext uri="{FF2B5EF4-FFF2-40B4-BE49-F238E27FC236}">
                  <a16:creationId xmlns:a16="http://schemas.microsoft.com/office/drawing/2014/main" id="{B6B8AC08-E8F4-00BD-F3DF-25444CD87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027" y="869663"/>
              <a:ext cx="802065" cy="409562"/>
            </a:xfrm>
            <a:prstGeom prst="rect">
              <a:avLst/>
            </a:prstGeom>
            <a:noFill/>
          </p:spPr>
        </p:pic>
        <p:pic>
          <p:nvPicPr>
            <p:cNvPr id="12" name="Picture 7" descr="\\serveur2012\Communication\SERVICE COMMUNICATION 2017\Citoyenneté\Conseils participatifs\Conseil des sages\Budget participatif\Charte graphique\Illustrations\pin parasol.jpg">
              <a:extLst>
                <a:ext uri="{FF2B5EF4-FFF2-40B4-BE49-F238E27FC236}">
                  <a16:creationId xmlns:a16="http://schemas.microsoft.com/office/drawing/2014/main" id="{219076F1-7781-9A11-59B5-2AFDEB53D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8969" y="277507"/>
              <a:ext cx="871429" cy="1020784"/>
            </a:xfrm>
            <a:prstGeom prst="rect">
              <a:avLst/>
            </a:prstGeom>
            <a:noFill/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D0A45A9-4010-6DF8-FAD0-B1F8F1382BAB}"/>
                </a:ext>
              </a:extLst>
            </p:cNvPr>
            <p:cNvSpPr txBox="1"/>
            <p:nvPr/>
          </p:nvSpPr>
          <p:spPr>
            <a:xfrm>
              <a:off x="586847" y="869663"/>
              <a:ext cx="41434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 dirty="0">
                  <a:solidFill>
                    <a:schemeClr val="bg1"/>
                  </a:solidFill>
                  <a:latin typeface="Arial Rounded MT Bold" pitchFamily="34" charset="0"/>
                </a:rPr>
                <a:t>DESCRIPTIF DU PROJET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896814A1-2520-110B-9864-C95F3D36BF84}"/>
              </a:ext>
            </a:extLst>
          </p:cNvPr>
          <p:cNvSpPr txBox="1"/>
          <p:nvPr/>
        </p:nvSpPr>
        <p:spPr>
          <a:xfrm>
            <a:off x="179512" y="1539205"/>
            <a:ext cx="87849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• Chaque aménagement est unique. Il conviendra de définir un plan et un design précis en tenant compte de la localisation.</a:t>
            </a:r>
          </a:p>
          <a:p>
            <a:endParaRPr lang="fr-FR" sz="3200" dirty="0"/>
          </a:p>
          <a:p>
            <a:r>
              <a:rPr lang="fr-FR" sz="3200" dirty="0"/>
              <a:t>• Emprise de la </a:t>
            </a:r>
            <a:r>
              <a:rPr lang="fr-FR" sz="3200" dirty="0" err="1"/>
              <a:t>pumptrack</a:t>
            </a:r>
            <a:r>
              <a:rPr lang="fr-FR" sz="3200" dirty="0"/>
              <a:t> : de 500 à 700 m². </a:t>
            </a:r>
          </a:p>
          <a:p>
            <a:endParaRPr lang="fr-FR" sz="3200" dirty="0"/>
          </a:p>
          <a:p>
            <a:r>
              <a:rPr lang="fr-FR" sz="3200" dirty="0"/>
              <a:t>• Espace disponible : environ 5 000m².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F4F34F2-CDBA-1AE9-4FD4-53117139E9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48" y="5696154"/>
            <a:ext cx="152515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0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E42DA-8F4A-8C81-0B83-C76A7369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9347EE-E80D-D79F-C43D-7347E1263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58174-3958-1B95-6C49-094B0D15094B}"/>
              </a:ext>
            </a:extLst>
          </p:cNvPr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5A81C9-61CC-FDBB-5A81-F08FB8B3D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48" y="5696154"/>
            <a:ext cx="1525154" cy="90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E26DD67-585F-609E-FAE8-FEFF17444DFB}"/>
              </a:ext>
            </a:extLst>
          </p:cNvPr>
          <p:cNvSpPr txBox="1"/>
          <p:nvPr/>
        </p:nvSpPr>
        <p:spPr>
          <a:xfrm>
            <a:off x="179512" y="1351227"/>
            <a:ext cx="8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Exemple de </a:t>
            </a:r>
            <a:r>
              <a:rPr lang="fr-FR" dirty="0" err="1"/>
              <a:t>pumptrack</a:t>
            </a:r>
            <a:r>
              <a:rPr lang="fr-FR" dirty="0"/>
              <a:t> : à Cavaillon. 70 ml sur 600 m² installée en octobre 2017</a:t>
            </a:r>
          </a:p>
        </p:txBody>
      </p:sp>
      <p:pic>
        <p:nvPicPr>
          <p:cNvPr id="7" name="Image 6" descr="Une image contenant texte, arbre, extérieur, différent&#10;&#10;Description générée automatiquement">
            <a:extLst>
              <a:ext uri="{FF2B5EF4-FFF2-40B4-BE49-F238E27FC236}">
                <a16:creationId xmlns:a16="http://schemas.microsoft.com/office/drawing/2014/main" id="{66FCAC87-18DC-3D69-563F-9A1A4DD5A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1" y="1682906"/>
            <a:ext cx="7112921" cy="401324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567B591-DB7F-A5F2-041C-716612BEB5A9}"/>
              </a:ext>
            </a:extLst>
          </p:cNvPr>
          <p:cNvGrpSpPr/>
          <p:nvPr/>
        </p:nvGrpSpPr>
        <p:grpSpPr>
          <a:xfrm>
            <a:off x="0" y="-214338"/>
            <a:ext cx="9144000" cy="1857388"/>
            <a:chOff x="0" y="-214338"/>
            <a:chExt cx="9144000" cy="1857388"/>
          </a:xfrm>
        </p:grpSpPr>
        <p:pic>
          <p:nvPicPr>
            <p:cNvPr id="10" name="Picture 3" descr="\\serveur2012\Communication\SERVICE COMMUNICATION 2017\Citoyenneté\Conseils participatifs\Conseil des sages\Budget participatif\Charte graphique\Illustrations\arbre.jpg">
              <a:extLst>
                <a:ext uri="{FF2B5EF4-FFF2-40B4-BE49-F238E27FC236}">
                  <a16:creationId xmlns:a16="http://schemas.microsoft.com/office/drawing/2014/main" id="{554F7224-DD41-193C-DF92-DD28A83F2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-12431"/>
              <a:ext cx="1071570" cy="1298291"/>
            </a:xfrm>
            <a:prstGeom prst="rect">
              <a:avLst/>
            </a:prstGeom>
            <a:noFill/>
          </p:spPr>
        </p:pic>
        <p:pic>
          <p:nvPicPr>
            <p:cNvPr id="11" name="Picture 2" descr="\\serveur2012\Communication\SERVICE COMMUNICATION 2017\Citoyenneté\Conseils participatifs\Conseil des sages\Budget participatif\Charte graphique\Illustrations\aire de jeux.jpg">
              <a:extLst>
                <a:ext uri="{FF2B5EF4-FFF2-40B4-BE49-F238E27FC236}">
                  <a16:creationId xmlns:a16="http://schemas.microsoft.com/office/drawing/2014/main" id="{0D286CF8-79AD-0978-8440-0885E4581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86612" y="-214338"/>
              <a:ext cx="1857388" cy="1857388"/>
            </a:xfrm>
            <a:prstGeom prst="rect">
              <a:avLst/>
            </a:prstGeom>
            <a:noFill/>
          </p:spPr>
        </p:pic>
        <p:pic>
          <p:nvPicPr>
            <p:cNvPr id="12" name="Picture 5" descr="\\serveur2012\Communication\SERVICE COMMUNICATION 2017\Citoyenneté\Conseils participatifs\Conseil des sages\Budget participatif\Charte graphique\Illustrations\parking vélo.jpg">
              <a:extLst>
                <a:ext uri="{FF2B5EF4-FFF2-40B4-BE49-F238E27FC236}">
                  <a16:creationId xmlns:a16="http://schemas.microsoft.com/office/drawing/2014/main" id="{A5BBE0C2-555D-9DAA-6307-425CCEF21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41637" y="857232"/>
              <a:ext cx="802065" cy="409562"/>
            </a:xfrm>
            <a:prstGeom prst="rect">
              <a:avLst/>
            </a:prstGeom>
            <a:noFill/>
          </p:spPr>
        </p:pic>
        <p:pic>
          <p:nvPicPr>
            <p:cNvPr id="13" name="Picture 7" descr="\\serveur2012\Communication\SERVICE COMMUNICATION 2017\Citoyenneté\Conseils participatifs\Conseil des sages\Budget participatif\Charte graphique\Illustrations\pin parasol.jpg">
              <a:extLst>
                <a:ext uri="{FF2B5EF4-FFF2-40B4-BE49-F238E27FC236}">
                  <a16:creationId xmlns:a16="http://schemas.microsoft.com/office/drawing/2014/main" id="{032D7B72-1984-70F6-2B12-F6A5CD101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3579" y="265076"/>
              <a:ext cx="871429" cy="1020784"/>
            </a:xfrm>
            <a:prstGeom prst="rect">
              <a:avLst/>
            </a:prstGeom>
            <a:noFill/>
          </p:spPr>
        </p:pic>
        <p:pic>
          <p:nvPicPr>
            <p:cNvPr id="14" name="Picture 8" descr="\\serveur2012\Communication\SERVICE COMMUNICATION 2017\Citoyenneté\Conseils participatifs\Conseil des sages\Budget participatif\Charte graphique\Illustrations\poussin.jpg">
              <a:extLst>
                <a:ext uri="{FF2B5EF4-FFF2-40B4-BE49-F238E27FC236}">
                  <a16:creationId xmlns:a16="http://schemas.microsoft.com/office/drawing/2014/main" id="{E15E7880-D7DF-8647-EBBF-90328FEAA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66651"/>
              <a:ext cx="717321" cy="1262085"/>
            </a:xfrm>
            <a:prstGeom prst="rect">
              <a:avLst/>
            </a:prstGeom>
            <a:noFill/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0A45824-FABF-71C1-C3BF-F43EDEF875EA}"/>
                </a:ext>
              </a:extLst>
            </p:cNvPr>
            <p:cNvSpPr txBox="1"/>
            <p:nvPr/>
          </p:nvSpPr>
          <p:spPr>
            <a:xfrm>
              <a:off x="500034" y="880244"/>
              <a:ext cx="592935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Arial Rounded MT Bold" pitchFamily="34" charset="0"/>
                </a:rPr>
                <a:t>EXPÉRIENCE(S) SIMILAIRE(S)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07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\\serveur2012\Communication\SERVICE COMMUNICATION 2017\Citoyenneté\Conseils participatifs\Conseil des sages\Budget participatif\Charte graphique\Illustrations\banc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928670"/>
            <a:ext cx="428628" cy="286148"/>
          </a:xfrm>
          <a:prstGeom prst="rect">
            <a:avLst/>
          </a:prstGeom>
          <a:noFill/>
        </p:spPr>
      </p:pic>
      <p:pic>
        <p:nvPicPr>
          <p:cNvPr id="1030" name="Picture 6" descr="\\serveur2012\Communication\SERVICE COMMUNICATION 2017\Citoyenneté\Conseils participatifs\Conseil des sages\Budget participatif\Charte graphique\Illustrations\table de pique niq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913246"/>
            <a:ext cx="428628" cy="301176"/>
          </a:xfrm>
          <a:prstGeom prst="rect">
            <a:avLst/>
          </a:prstGeom>
          <a:noFill/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FF880ED-112F-18C6-8C16-CF8CFFFFD6C5}"/>
              </a:ext>
            </a:extLst>
          </p:cNvPr>
          <p:cNvGrpSpPr/>
          <p:nvPr/>
        </p:nvGrpSpPr>
        <p:grpSpPr>
          <a:xfrm>
            <a:off x="0" y="-214338"/>
            <a:ext cx="9144000" cy="1857388"/>
            <a:chOff x="0" y="-214338"/>
            <a:chExt cx="9144000" cy="1857388"/>
          </a:xfrm>
        </p:grpSpPr>
        <p:pic>
          <p:nvPicPr>
            <p:cNvPr id="1027" name="Picture 3" descr="\\serveur2012\Communication\SERVICE COMMUNICATION 2017\Citoyenneté\Conseils participatifs\Conseil des sages\Budget participatif\Charte graphique\Illustrations\arbr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-12431"/>
              <a:ext cx="1071570" cy="1298291"/>
            </a:xfrm>
            <a:prstGeom prst="rect">
              <a:avLst/>
            </a:prstGeom>
            <a:noFill/>
          </p:spPr>
        </p:pic>
        <p:pic>
          <p:nvPicPr>
            <p:cNvPr id="1026" name="Picture 2" descr="\\serveur2012\Communication\SERVICE COMMUNICATION 2017\Citoyenneté\Conseils participatifs\Conseil des sages\Budget participatif\Charte graphique\Illustrations\aire de jeux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86612" y="-214338"/>
              <a:ext cx="1857388" cy="1857388"/>
            </a:xfrm>
            <a:prstGeom prst="rect">
              <a:avLst/>
            </a:prstGeom>
            <a:noFill/>
          </p:spPr>
        </p:pic>
        <p:pic>
          <p:nvPicPr>
            <p:cNvPr id="1029" name="Picture 5" descr="\\serveur2012\Communication\SERVICE COMMUNICATION 2017\Citoyenneté\Conseils participatifs\Conseil des sages\Budget participatif\Charte graphique\Illustrations\parking vélo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41637" y="857232"/>
              <a:ext cx="802065" cy="409562"/>
            </a:xfrm>
            <a:prstGeom prst="rect">
              <a:avLst/>
            </a:prstGeom>
            <a:noFill/>
          </p:spPr>
        </p:pic>
        <p:pic>
          <p:nvPicPr>
            <p:cNvPr id="1031" name="Picture 7" descr="\\serveur2012\Communication\SERVICE COMMUNICATION 2017\Citoyenneté\Conseils participatifs\Conseil des sages\Budget participatif\Charte graphique\Illustrations\pin parasol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3579" y="265076"/>
              <a:ext cx="871429" cy="1020784"/>
            </a:xfrm>
            <a:prstGeom prst="rect">
              <a:avLst/>
            </a:prstGeom>
            <a:noFill/>
          </p:spPr>
        </p:pic>
        <p:pic>
          <p:nvPicPr>
            <p:cNvPr id="1032" name="Picture 8" descr="\\serveur2012\Communication\SERVICE COMMUNICATION 2017\Citoyenneté\Conseils participatifs\Conseil des sages\Budget participatif\Charte graphique\Illustrations\poussin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66651"/>
              <a:ext cx="717321" cy="1262085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500034" y="880244"/>
              <a:ext cx="592935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Arial Rounded MT Bold" pitchFamily="34" charset="0"/>
                </a:rPr>
                <a:t>EXPÉRIENCE(S) SIMILAIRE(S)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073B7EE6-8684-85CC-7263-070C12E847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48" y="5696154"/>
            <a:ext cx="1525154" cy="900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25C2BE8-0795-DAAD-05EF-D96ECB17C617}"/>
              </a:ext>
            </a:extLst>
          </p:cNvPr>
          <p:cNvSpPr txBox="1"/>
          <p:nvPr/>
        </p:nvSpPr>
        <p:spPr>
          <a:xfrm>
            <a:off x="1259632" y="4671998"/>
            <a:ext cx="18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Samatan</a:t>
            </a:r>
          </a:p>
        </p:txBody>
      </p:sp>
      <p:pic>
        <p:nvPicPr>
          <p:cNvPr id="6" name="Image 5" descr="Une image contenant texte, arbre, herbe, extérieur&#10;&#10;Description générée automatiquement">
            <a:extLst>
              <a:ext uri="{FF2B5EF4-FFF2-40B4-BE49-F238E27FC236}">
                <a16:creationId xmlns:a16="http://schemas.microsoft.com/office/drawing/2014/main" id="{F58A9661-C2A7-3B24-AB09-5DE418081E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2" y="1899719"/>
            <a:ext cx="3577071" cy="2640068"/>
          </a:xfrm>
          <a:prstGeom prst="rect">
            <a:avLst/>
          </a:prstGeom>
        </p:spPr>
      </p:pic>
      <p:pic>
        <p:nvPicPr>
          <p:cNvPr id="8" name="Image 7" descr="Une image contenant extérieur, route, ciel, herbe&#10;&#10;Description générée automatiquement">
            <a:extLst>
              <a:ext uri="{FF2B5EF4-FFF2-40B4-BE49-F238E27FC236}">
                <a16:creationId xmlns:a16="http://schemas.microsoft.com/office/drawing/2014/main" id="{74E06FE5-C1EA-B56B-5619-CB7241C2BA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80" y="3079131"/>
            <a:ext cx="4251091" cy="21108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05BA7FD-4957-9671-97FE-32F6ACDAA2BF}"/>
              </a:ext>
            </a:extLst>
          </p:cNvPr>
          <p:cNvSpPr txBox="1"/>
          <p:nvPr/>
        </p:nvSpPr>
        <p:spPr>
          <a:xfrm>
            <a:off x="6101362" y="252556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Grenade</a:t>
            </a:r>
          </a:p>
        </p:txBody>
      </p:sp>
    </p:spTree>
    <p:extLst>
      <p:ext uri="{BB962C8B-B14F-4D97-AF65-F5344CB8AC3E}">
        <p14:creationId xmlns:p14="http://schemas.microsoft.com/office/powerpoint/2010/main" val="13912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9144000" cy="137268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\\serveur2012\Communication\SERVICE COMMUNICATION 2017\Citoyenneté\Conseils participatifs\Conseil des sages\Budget participatif\Charte graphique\Illustrations\arb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-12431"/>
            <a:ext cx="1071570" cy="1298291"/>
          </a:xfrm>
          <a:prstGeom prst="rect">
            <a:avLst/>
          </a:prstGeom>
          <a:noFill/>
        </p:spPr>
      </p:pic>
      <p:pic>
        <p:nvPicPr>
          <p:cNvPr id="1026" name="Picture 2" descr="\\serveur2012\Communication\SERVICE COMMUNICATION 2017\Citoyenneté\Conseils participatifs\Conseil des sages\Budget participatif\Charte graphique\Illustrations\aire de jeux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12" y="-214338"/>
            <a:ext cx="1857388" cy="1857388"/>
          </a:xfrm>
          <a:prstGeom prst="rect">
            <a:avLst/>
          </a:prstGeom>
          <a:noFill/>
        </p:spPr>
      </p:pic>
      <p:pic>
        <p:nvPicPr>
          <p:cNvPr id="1028" name="Picture 4" descr="\\serveur2012\Communication\SERVICE COMMUNICATION 2017\Citoyenneté\Conseils participatifs\Conseil des sages\Budget participatif\Charte graphique\Illustrations\banc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928670"/>
            <a:ext cx="428628" cy="286148"/>
          </a:xfrm>
          <a:prstGeom prst="rect">
            <a:avLst/>
          </a:prstGeom>
          <a:noFill/>
        </p:spPr>
      </p:pic>
      <p:pic>
        <p:nvPicPr>
          <p:cNvPr id="1029" name="Picture 5" descr="\\serveur2012\Communication\SERVICE COMMUNICATION 2017\Citoyenneté\Conseils participatifs\Conseil des sages\Budget participatif\Charte graphique\Illustrations\parking vél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1637" y="857232"/>
            <a:ext cx="802065" cy="409562"/>
          </a:xfrm>
          <a:prstGeom prst="rect">
            <a:avLst/>
          </a:prstGeom>
          <a:noFill/>
        </p:spPr>
      </p:pic>
      <p:pic>
        <p:nvPicPr>
          <p:cNvPr id="1030" name="Picture 6" descr="\\serveur2012\Communication\SERVICE COMMUNICATION 2017\Citoyenneté\Conseils participatifs\Conseil des sages\Budget participatif\Charte graphique\Illustrations\table de pique niqu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913246"/>
            <a:ext cx="428628" cy="301176"/>
          </a:xfrm>
          <a:prstGeom prst="rect">
            <a:avLst/>
          </a:prstGeom>
          <a:noFill/>
        </p:spPr>
      </p:pic>
      <p:pic>
        <p:nvPicPr>
          <p:cNvPr id="1031" name="Picture 7" descr="\\serveur2012\Communication\SERVICE COMMUNICATION 2017\Citoyenneté\Conseils participatifs\Conseil des sages\Budget participatif\Charte graphique\Illustrations\pin paraso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3579" y="265076"/>
            <a:ext cx="871429" cy="1020784"/>
          </a:xfrm>
          <a:prstGeom prst="rect">
            <a:avLst/>
          </a:prstGeom>
          <a:noFill/>
        </p:spPr>
      </p:pic>
      <p:pic>
        <p:nvPicPr>
          <p:cNvPr id="1032" name="Picture 8" descr="\\serveur2012\Communication\SERVICE COMMUNICATION 2017\Citoyenneté\Conseils participatifs\Conseil des sages\Budget participatif\Charte graphique\Illustrations\pouss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6651"/>
            <a:ext cx="717321" cy="1262085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500034" y="880244"/>
            <a:ext cx="5929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Arial Rounded MT Bold" pitchFamily="34" charset="0"/>
              </a:rPr>
              <a:t>IMPACT(S) DU PROJET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179512" y="1637763"/>
            <a:ext cx="8784976" cy="4363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icrosoft YaHei" pitchFamily="2"/>
              <a:cs typeface="Mangal" pitchFamily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1417"/>
              </a:spcAft>
              <a:buClrTx/>
              <a:buSzPct val="45000"/>
              <a:buNone/>
              <a:tabLst/>
              <a:defRPr/>
            </a:pPr>
            <a:r>
              <a:rPr lang="fr-FR" dirty="0"/>
              <a:t>• La </a:t>
            </a:r>
            <a:r>
              <a:rPr lang="fr-FR" dirty="0" err="1"/>
              <a:t>pumptrack</a:t>
            </a:r>
            <a:r>
              <a:rPr lang="fr-FR" dirty="0"/>
              <a:t> est 10 à 15 fois moins chère à aménager qu’une piste de BMX traditionnelle et demande beaucoup moins d’entretien.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1417"/>
              </a:spcAft>
              <a:buClrTx/>
              <a:buSzPct val="45000"/>
              <a:buNone/>
              <a:tabLst/>
              <a:defRPr/>
            </a:pPr>
            <a:r>
              <a:rPr lang="fr-FR" dirty="0"/>
              <a:t>• L’ouvrage est facile à intégrer et rapide à concrétiser (1 mois environ).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er Medium" pitchFamily="50"/>
              <a:ea typeface="Microsoft YaHei" pitchFamily="2"/>
              <a:cs typeface="Mangal" pitchFamily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er Medium" pitchFamily="50"/>
              <a:ea typeface="Microsoft YaHei" pitchFamily="2"/>
              <a:cs typeface="Mangal" pitchFamily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er Medium" pitchFamily="50"/>
              <a:ea typeface="Microsoft YaHei" pitchFamily="2"/>
              <a:cs typeface="Mangal" pitchFamily="2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F24CEFF-3A44-49DB-BC03-54874FF6FB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92" y="5834485"/>
            <a:ext cx="1552292" cy="9267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328</Words>
  <Application>Microsoft Office PowerPoint</Application>
  <PresentationFormat>Affichage à l'écran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Archer Medium</vt:lpstr>
      <vt:lpstr>Arial</vt:lpstr>
      <vt:lpstr>Arial Rounded MT Bold</vt:lpstr>
      <vt:lpstr>Calibri</vt:lpstr>
      <vt:lpstr>StarSymbol</vt:lpstr>
      <vt:lpstr>Thème Office</vt:lpstr>
      <vt:lpstr>Pumptrack</vt:lpstr>
      <vt:lpstr>1. État des lieux 2. Objectif(s) du projet 3. Description du projet 4. Expériences similaires 5. Impact(s) du projet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k.beauchamps</dc:creator>
  <cp:lastModifiedBy>Geneviève Voisin</cp:lastModifiedBy>
  <cp:revision>22</cp:revision>
  <dcterms:created xsi:type="dcterms:W3CDTF">2017-08-03T08:10:49Z</dcterms:created>
  <dcterms:modified xsi:type="dcterms:W3CDTF">2023-01-03T16:16:48Z</dcterms:modified>
</cp:coreProperties>
</file>